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88" r:id="rId4"/>
    <p:sldId id="258" r:id="rId5"/>
    <p:sldId id="259" r:id="rId6"/>
    <p:sldId id="260" r:id="rId7"/>
    <p:sldId id="265" r:id="rId8"/>
    <p:sldId id="266" r:id="rId9"/>
    <p:sldId id="267" r:id="rId10"/>
    <p:sldId id="268" r:id="rId11"/>
    <p:sldId id="261" r:id="rId12"/>
    <p:sldId id="262" r:id="rId13"/>
    <p:sldId id="263" r:id="rId14"/>
    <p:sldId id="264" r:id="rId15"/>
    <p:sldId id="269" r:id="rId16"/>
    <p:sldId id="275" r:id="rId17"/>
    <p:sldId id="270" r:id="rId18"/>
    <p:sldId id="271" r:id="rId19"/>
    <p:sldId id="272" r:id="rId20"/>
    <p:sldId id="273" r:id="rId21"/>
    <p:sldId id="274" r:id="rId22"/>
    <p:sldId id="276" r:id="rId23"/>
    <p:sldId id="277" r:id="rId24"/>
    <p:sldId id="278" r:id="rId25"/>
    <p:sldId id="280" r:id="rId26"/>
    <p:sldId id="279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07F7FF-CDF8-9345-9544-B186CA5353A9}" v="44" dt="2021-10-25T13:03:13.0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83"/>
    <p:restoredTop sz="96197"/>
  </p:normalViewPr>
  <p:slideViewPr>
    <p:cSldViewPr snapToGrid="0" snapToObjects="1">
      <p:cViewPr varScale="1">
        <p:scale>
          <a:sx n="86" d="100"/>
          <a:sy n="86" d="100"/>
        </p:scale>
        <p:origin x="240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10/26/21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10/26/21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5.png"/><Relationship Id="rId7" Type="http://schemas.openxmlformats.org/officeDocument/2006/relationships/image" Target="../media/image3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656BD-9CD2-414F-8FEF-B6CE2C4938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Mental Health in NZ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F505A-7E7A-754B-8709-069ED87D83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Damian Sastre.</a:t>
            </a:r>
          </a:p>
          <a:p>
            <a:r>
              <a:rPr lang="en-NZ" dirty="0" err="1"/>
              <a:t>Menglong</a:t>
            </a:r>
            <a:r>
              <a:rPr lang="en-NZ" dirty="0"/>
              <a:t> Shi.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041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F312C-AE01-E745-B42D-B7FF6C1A8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Cleaning the Files.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D56988-3EBF-024D-ACC0-787C6EC9F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269" y="2556932"/>
            <a:ext cx="2739728" cy="2959448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4D6E6526-F09D-49CC-BAB0-8730E2B61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732" y="2556932"/>
            <a:ext cx="6256863" cy="33189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Cell format changed over the years</a:t>
            </a:r>
          </a:p>
          <a:p>
            <a:r>
              <a:rPr lang="en-US" dirty="0">
                <a:solidFill>
                  <a:srgbClr val="262626"/>
                </a:solidFill>
              </a:rPr>
              <a:t>Multi cell values</a:t>
            </a:r>
          </a:p>
          <a:p>
            <a:r>
              <a:rPr lang="en-US" dirty="0">
                <a:solidFill>
                  <a:srgbClr val="262626"/>
                </a:solidFill>
              </a:rPr>
              <a:t>Titles not matching over the years</a:t>
            </a:r>
          </a:p>
          <a:p>
            <a:r>
              <a:rPr lang="en-US" dirty="0">
                <a:solidFill>
                  <a:srgbClr val="262626"/>
                </a:solidFill>
              </a:rPr>
              <a:t>Categories changing name</a:t>
            </a:r>
          </a:p>
          <a:p>
            <a:r>
              <a:rPr lang="en-US" dirty="0">
                <a:solidFill>
                  <a:srgbClr val="262626"/>
                </a:solidFill>
              </a:rPr>
              <a:t>Naming conventions almost non-existent.</a:t>
            </a:r>
          </a:p>
        </p:txBody>
      </p:sp>
    </p:spTree>
    <p:extLst>
      <p:ext uri="{BB962C8B-B14F-4D97-AF65-F5344CB8AC3E}">
        <p14:creationId xmlns:p14="http://schemas.microsoft.com/office/powerpoint/2010/main" val="922614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10005-BB03-C74D-A865-11A32C3E3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the data 1.0</a:t>
            </a: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3818C463-2BF6-5A49-8290-576B9EDF7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624131"/>
            <a:ext cx="9487522" cy="347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573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1C054-215F-9042-BB13-678FD9A9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the data 1.1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0DE6E-6208-E149-983F-CAB23A8B8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B41B8F89-0550-AC4E-86FB-A4B835C75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556932"/>
            <a:ext cx="9601196" cy="331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59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253FC-9007-2746-9ACB-1E03DB4B2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Analyzing the data 1.2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A4E0F-8D14-7C43-A3F4-2FAFB59D5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FD26420E-283C-4448-8EA4-E1683AB4B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397" y="2556931"/>
            <a:ext cx="9602744" cy="358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359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6AD20-DA55-9949-9FFE-79731D093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Wide Dataset.</a:t>
            </a:r>
          </a:p>
        </p:txBody>
      </p:sp>
      <p:pic>
        <p:nvPicPr>
          <p:cNvPr id="11" name="Content Placeholder 10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10D2834-8625-3641-B9AE-C8C61695D7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398" y="2759728"/>
            <a:ext cx="9601200" cy="2373698"/>
          </a:xfrm>
        </p:spPr>
      </p:pic>
    </p:spTree>
    <p:extLst>
      <p:ext uri="{BB962C8B-B14F-4D97-AF65-F5344CB8AC3E}">
        <p14:creationId xmlns:p14="http://schemas.microsoft.com/office/powerpoint/2010/main" val="1589949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89AA7-C0CB-AB46-BF01-BC728502D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Long Dataset	</a:t>
            </a:r>
          </a:p>
        </p:txBody>
      </p:sp>
      <p:pic>
        <p:nvPicPr>
          <p:cNvPr id="4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06AA9F0-14F0-694A-85E5-BCA37EF403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3088" y="2557993"/>
            <a:ext cx="3465824" cy="3317875"/>
          </a:xfrm>
        </p:spPr>
      </p:pic>
    </p:spTree>
    <p:extLst>
      <p:ext uri="{BB962C8B-B14F-4D97-AF65-F5344CB8AC3E}">
        <p14:creationId xmlns:p14="http://schemas.microsoft.com/office/powerpoint/2010/main" val="190191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50BFC-D2E4-A344-AEB1-937725583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Note: </a:t>
            </a:r>
            <a:r>
              <a:rPr lang="en-US" b="1" dirty="0"/>
              <a:t>NOT THE SAME.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22B7BCF-7AA5-184F-B76D-844DC9F96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759" y="2472442"/>
            <a:ext cx="5064897" cy="3317875"/>
          </a:xfr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98822C6-2FA7-0544-B216-528B50CEF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169" y="2472442"/>
            <a:ext cx="5774071" cy="331787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4C52496-B3A0-C845-B23D-A99917AD1EC7}"/>
              </a:ext>
            </a:extLst>
          </p:cNvPr>
          <p:cNvSpPr txBox="1">
            <a:spLocks/>
          </p:cNvSpPr>
          <p:nvPr/>
        </p:nvSpPr>
        <p:spPr>
          <a:xfrm>
            <a:off x="1295402" y="5324826"/>
            <a:ext cx="3237875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HYPHEN</a:t>
            </a:r>
            <a:endParaRPr lang="en-US" b="1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2C78002-0D47-D543-AC53-27AFEFC1D5F9}"/>
              </a:ext>
            </a:extLst>
          </p:cNvPr>
          <p:cNvSpPr txBox="1">
            <a:spLocks/>
          </p:cNvSpPr>
          <p:nvPr/>
        </p:nvSpPr>
        <p:spPr>
          <a:xfrm>
            <a:off x="5456603" y="5324826"/>
            <a:ext cx="6735397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NON-BREAKING-HYPHEN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904882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9">
            <a:extLst>
              <a:ext uri="{FF2B5EF4-FFF2-40B4-BE49-F238E27FC236}">
                <a16:creationId xmlns:a16="http://schemas.microsoft.com/office/drawing/2014/main" id="{23E3CED3-8830-45C9-8D6C-F4ECADD4F1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5F4F4515-7E64-AB4E-B16D-8ACC76A3A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95" y="666795"/>
            <a:ext cx="5524411" cy="5524411"/>
          </a:xfrm>
          <a:prstGeom prst="rect">
            <a:avLst/>
          </a:prstGeom>
        </p:spPr>
      </p:pic>
      <p:sp>
        <p:nvSpPr>
          <p:cNvPr id="38" name="Rectangle 21">
            <a:extLst>
              <a:ext uri="{FF2B5EF4-FFF2-40B4-BE49-F238E27FC236}">
                <a16:creationId xmlns:a16="http://schemas.microsoft.com/office/drawing/2014/main" id="{66F2D62A-C66C-42DF-8C05-99B0B1A8B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611" y="350556"/>
            <a:ext cx="11542779" cy="6156888"/>
          </a:xfrm>
          <a:prstGeom prst="rect">
            <a:avLst/>
          </a:prstGeom>
          <a:noFill/>
          <a:ln w="25400" cap="flat">
            <a:solidFill>
              <a:srgbClr val="FF7D00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06816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E3CED3-8830-45C9-8D6C-F4ECADD4F1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3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19D658D4-2641-9746-85E4-D8B8E2B8A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95" y="666795"/>
            <a:ext cx="5524411" cy="552441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6F2D62A-C66C-42DF-8C05-99B0B1A8B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611" y="350556"/>
            <a:ext cx="11542779" cy="6156888"/>
          </a:xfrm>
          <a:prstGeom prst="rect">
            <a:avLst/>
          </a:prstGeom>
          <a:noFill/>
          <a:ln w="25400" cap="flat">
            <a:solidFill>
              <a:srgbClr val="FF7D00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65466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E3CED3-8830-45C9-8D6C-F4ECADD4F1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48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06BE589A-F8A8-7F4A-8B0D-5EA194848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95" y="666795"/>
            <a:ext cx="5524411" cy="552441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6F2D62A-C66C-42DF-8C05-99B0B1A8B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611" y="350556"/>
            <a:ext cx="11542779" cy="6156888"/>
          </a:xfrm>
          <a:prstGeom prst="rect">
            <a:avLst/>
          </a:prstGeom>
          <a:noFill/>
          <a:ln w="25400" cap="flat">
            <a:solidFill>
              <a:srgbClr val="FF7D00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04310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72F6A24-139E-4EB5-86D2-431F42EF8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63AE85-BE5D-4975-BACF-DDDCC9C2A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E7751F0-16BF-4A9D-B778-5D46B92B4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D755924-121A-47AA-8613-995D4108B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4D2AFDA-19BE-4455-830E-1541E5D7B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FB15EBF-E414-4E00-87E7-700A78A60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4D4532-5776-7045-B56C-951BAF2B4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982132"/>
            <a:ext cx="4802185" cy="1303867"/>
          </a:xfrm>
        </p:spPr>
        <p:txBody>
          <a:bodyPr>
            <a:normAutofit/>
          </a:bodyPr>
          <a:lstStyle/>
          <a:p>
            <a:r>
              <a:rPr lang="en-US"/>
              <a:t>Background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DA5B05-DD14-4860-AC45-02A8D2EE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4517009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C12D50-866F-044F-A712-0F5ED2F805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5"/>
          <a:stretch/>
        </p:blipFill>
        <p:spPr>
          <a:xfrm>
            <a:off x="1412683" y="1410208"/>
            <a:ext cx="3876801" cy="385878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6BE37AC-AD36-4C42-9B8C-C5500F4E7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2" y="2400639"/>
            <a:ext cx="48021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6C671-6704-DD46-B014-C5969C94D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2" y="2556932"/>
            <a:ext cx="4802184" cy="3318936"/>
          </a:xfrm>
        </p:spPr>
        <p:txBody>
          <a:bodyPr>
            <a:normAutofit/>
          </a:bodyPr>
          <a:lstStyle/>
          <a:p>
            <a:r>
              <a:rPr lang="en-US" dirty="0"/>
              <a:t>Mental health has become an important topic in the last few years.</a:t>
            </a:r>
          </a:p>
          <a:p>
            <a:r>
              <a:rPr lang="en-US" dirty="0"/>
              <a:t>Global Pandemic increased the attention for politicians to act.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228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E3CED3-8830-45C9-8D6C-F4ECADD4F1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7975706D-69B5-BF48-9871-40CF34820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95" y="666795"/>
            <a:ext cx="5524411" cy="552441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6F2D62A-C66C-42DF-8C05-99B0B1A8B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611" y="350556"/>
            <a:ext cx="11542779" cy="6156888"/>
          </a:xfrm>
          <a:prstGeom prst="rect">
            <a:avLst/>
          </a:prstGeom>
          <a:noFill/>
          <a:ln w="25400" cap="flat">
            <a:solidFill>
              <a:srgbClr val="F12624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7604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3E3CED3-8830-45C9-8D6C-F4ECADD4F1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372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AFE08C37-E44E-7B40-9720-A2FA34F53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95" y="666795"/>
            <a:ext cx="5524411" cy="552441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6F2D62A-C66C-42DF-8C05-99B0B1A8B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611" y="350556"/>
            <a:ext cx="11542779" cy="6156888"/>
          </a:xfrm>
          <a:prstGeom prst="rect">
            <a:avLst/>
          </a:prstGeom>
          <a:noFill/>
          <a:ln w="25400" cap="flat">
            <a:solidFill>
              <a:srgbClr val="56A5FF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31674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45331-21B3-CB4B-AC29-86AE66503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DHB Usage Information	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AC84647A-3704-FD48-BE77-AC8C7494C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755" y="2469847"/>
            <a:ext cx="8366489" cy="363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557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79F73-B4C7-E74B-8518-B6A0F96F0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DHB Usage Information	 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2768396C-744E-1D4D-B412-27C452D187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1" r="1196"/>
          <a:stretch/>
        </p:blipFill>
        <p:spPr>
          <a:xfrm>
            <a:off x="659567" y="2435900"/>
            <a:ext cx="10837889" cy="391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058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9">
            <a:extLst>
              <a:ext uri="{FF2B5EF4-FFF2-40B4-BE49-F238E27FC236}">
                <a16:creationId xmlns:a16="http://schemas.microsoft.com/office/drawing/2014/main" id="{6BD642B1-E8A0-4B5B-8E4A-D8EF15A0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41D71B9-BFD9-40DE-BC3B-E64BA2895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504B9E-D812-4C78-9981-5F48C1288A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F886AB1-61BE-4427-BED7-571CF1EF1C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912E8F6-1094-49C1-B7CD-CC46B33D6F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38" name="Straight Connector 15">
            <a:extLst>
              <a:ext uri="{FF2B5EF4-FFF2-40B4-BE49-F238E27FC236}">
                <a16:creationId xmlns:a16="http://schemas.microsoft.com/office/drawing/2014/main" id="{1870FE29-3AF7-4226-8303-7C1B0B8E1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9" name="Rectangle 17">
            <a:extLst>
              <a:ext uri="{FF2B5EF4-FFF2-40B4-BE49-F238E27FC236}">
                <a16:creationId xmlns:a16="http://schemas.microsoft.com/office/drawing/2014/main" id="{8B226A40-22CC-40E5-9EC4-5163536C6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19">
            <a:extLst>
              <a:ext uri="{FF2B5EF4-FFF2-40B4-BE49-F238E27FC236}">
                <a16:creationId xmlns:a16="http://schemas.microsoft.com/office/drawing/2014/main" id="{6BB9B7D3-101C-4F55-A956-62DA4AAD4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3BD5441-821C-4091-8DDD-A4A56A6FC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FC6E877-1BD2-4856-8FFD-250D27C15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64C008A-2A32-4626-A83A-16A984F88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75D67EF-62E2-43F5-8005-7A7A319D05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5097D4-FA90-F846-AAB5-94C737BD0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619" y="4404852"/>
            <a:ext cx="9989677" cy="10547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cap="none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DHB Usage Information</a:t>
            </a:r>
          </a:p>
        </p:txBody>
      </p:sp>
      <p:sp>
        <p:nvSpPr>
          <p:cNvPr id="41" name="Rectangle 25">
            <a:extLst>
              <a:ext uri="{FF2B5EF4-FFF2-40B4-BE49-F238E27FC236}">
                <a16:creationId xmlns:a16="http://schemas.microsoft.com/office/drawing/2014/main" id="{9D2CA3DB-2141-4DE2-9F8A-9E5561DDF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11086" y="1092200"/>
            <a:ext cx="8962768" cy="3128346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CB3C1642-A9C7-9D41-B922-BB2AF3CAC6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4374" y="1090414"/>
            <a:ext cx="4349968" cy="30776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9E5260-40DA-C448-BE3E-A4C9D3C2F6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6667" y="1257341"/>
            <a:ext cx="2095847" cy="2798064"/>
          </a:xfrm>
          <a:prstGeom prst="rect">
            <a:avLst/>
          </a:prstGeom>
        </p:spPr>
      </p:pic>
      <p:cxnSp>
        <p:nvCxnSpPr>
          <p:cNvPr id="42" name="Straight Connector 27">
            <a:extLst>
              <a:ext uri="{FF2B5EF4-FFF2-40B4-BE49-F238E27FC236}">
                <a16:creationId xmlns:a16="http://schemas.microsoft.com/office/drawing/2014/main" id="{1214B64F-D291-4308-B071-A2678ED78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64080" y="5518838"/>
            <a:ext cx="78638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979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E941F-E629-9F4A-B3F9-744147D85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Data Frame.</a:t>
            </a:r>
          </a:p>
        </p:txBody>
      </p:sp>
      <p:pic>
        <p:nvPicPr>
          <p:cNvPr id="4" name="Picture 3" descr="A picture containing text, computer&#10;&#10;Description automatically generated">
            <a:extLst>
              <a:ext uri="{FF2B5EF4-FFF2-40B4-BE49-F238E27FC236}">
                <a16:creationId xmlns:a16="http://schemas.microsoft.com/office/drawing/2014/main" id="{D3CA2859-0EE9-E848-9BCB-360536202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18" y="2594309"/>
            <a:ext cx="10418163" cy="301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73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6A4B8-093D-D346-84EA-C31AD9E98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70" y="251952"/>
            <a:ext cx="9601196" cy="1303867"/>
          </a:xfrm>
        </p:spPr>
        <p:txBody>
          <a:bodyPr/>
          <a:lstStyle/>
          <a:p>
            <a:r>
              <a:rPr lang="en-US" dirty="0"/>
              <a:t>A little trick to solve the last slide.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E8DF3A-2CD5-4A46-BFEB-2F988EE0B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918" y="1257368"/>
            <a:ext cx="7861300" cy="706343"/>
          </a:xfrm>
          <a:prstGeom prst="rect">
            <a:avLst/>
          </a:prstGeom>
        </p:spPr>
      </p:pic>
      <p:pic>
        <p:nvPicPr>
          <p:cNvPr id="6" name="Picture 5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CC5CF58A-FFC2-5847-A948-EC61E5C4D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339" y="1963712"/>
            <a:ext cx="9797322" cy="421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14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FDCAFAC-AA65-3144-AF42-2EFC99D1B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28" y="982132"/>
            <a:ext cx="4094017" cy="2823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262626"/>
                </a:solidFill>
              </a:rPr>
              <a:t>Long Format.</a:t>
            </a:r>
            <a:br>
              <a:rPr lang="en-US" sz="4800" dirty="0">
                <a:solidFill>
                  <a:srgbClr val="262626"/>
                </a:solidFill>
              </a:rPr>
            </a:br>
            <a:endParaRPr lang="en-US" sz="4800" dirty="0">
              <a:solidFill>
                <a:srgbClr val="262626"/>
              </a:solidFill>
            </a:endParaRP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A5A3FF0-2636-6842-A932-BF77B4960F1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732" t="2292"/>
          <a:stretch/>
        </p:blipFill>
        <p:spPr>
          <a:xfrm>
            <a:off x="5963455" y="982131"/>
            <a:ext cx="4379892" cy="4893735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597910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23E3CED3-8830-45C9-8D6C-F4ECADD4F1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D94B1D-71E4-1341-A735-081080381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95" y="666795"/>
            <a:ext cx="5524411" cy="55244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F2D62A-C66C-42DF-8C05-99B0B1A8B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611" y="350556"/>
            <a:ext cx="11542779" cy="6156888"/>
          </a:xfrm>
          <a:prstGeom prst="rect">
            <a:avLst/>
          </a:prstGeom>
          <a:noFill/>
          <a:ln w="25400" cap="flat">
            <a:solidFill>
              <a:srgbClr val="E6232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61771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2F1FB-94EC-AB4B-A135-9D6B0DFC0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Users by Service.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8FD70FFB-2886-B44D-919A-41C8C035D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7058" y="2452531"/>
            <a:ext cx="9439540" cy="3918289"/>
          </a:xfrm>
        </p:spPr>
      </p:pic>
    </p:spTree>
    <p:extLst>
      <p:ext uri="{BB962C8B-B14F-4D97-AF65-F5344CB8AC3E}">
        <p14:creationId xmlns:p14="http://schemas.microsoft.com/office/powerpoint/2010/main" val="3417119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434DCA8-BC57-40AE-94D7-754460957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6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3A23A1-FB7B-4C57-8240-0B6015C1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36" y="28937"/>
            <a:ext cx="12188825" cy="685621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43CA6E1-DE85-4998-B1CA-2B617EDF6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744" y="671208"/>
            <a:ext cx="10937716" cy="5551283"/>
          </a:xfrm>
          <a:prstGeom prst="rect">
            <a:avLst/>
          </a:prstGeom>
          <a:noFill/>
          <a:ln w="22225" cap="flat">
            <a:solidFill>
              <a:srgbClr val="07ACDA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D162A3C-D7A8-4B2A-94B1-73192CBC5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184" y="3174136"/>
            <a:ext cx="777240" cy="606425"/>
          </a:xfrm>
          <a:prstGeom prst="rect">
            <a:avLst/>
          </a:prstGeom>
        </p:spPr>
      </p:pic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02833C9-6C61-CE44-BE98-5D027236DD9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5"/>
          <a:stretch>
            <a:fillRect/>
          </a:stretch>
        </p:blipFill>
        <p:spPr>
          <a:xfrm>
            <a:off x="915819" y="891112"/>
            <a:ext cx="9905528" cy="39869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8F1012-6DEE-4829-9F32-620A71109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1437976" y="3174136"/>
            <a:ext cx="777240" cy="60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99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CE946-7D25-7F4C-AF25-E76CBD273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Users By Service 2.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B3F0A370-6E6C-BF4B-A890-B6F74358A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8207" y="2422552"/>
            <a:ext cx="8745802" cy="3317875"/>
          </a:xfrm>
        </p:spPr>
      </p:pic>
    </p:spTree>
    <p:extLst>
      <p:ext uri="{BB962C8B-B14F-4D97-AF65-F5344CB8AC3E}">
        <p14:creationId xmlns:p14="http://schemas.microsoft.com/office/powerpoint/2010/main" val="4721696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238BB-4E38-D144-AEAF-045839A3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version.</a:t>
            </a:r>
          </a:p>
        </p:txBody>
      </p:sp>
      <p:pic>
        <p:nvPicPr>
          <p:cNvPr id="5" name="Content Placeholder 4" descr="A black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600CCDD7-8B7B-694A-9CED-F5A00A42D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1669" y="2557463"/>
            <a:ext cx="5848662" cy="3317875"/>
          </a:xfrm>
        </p:spPr>
      </p:pic>
    </p:spTree>
    <p:extLst>
      <p:ext uri="{BB962C8B-B14F-4D97-AF65-F5344CB8AC3E}">
        <p14:creationId xmlns:p14="http://schemas.microsoft.com/office/powerpoint/2010/main" val="33580596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9">
            <a:extLst>
              <a:ext uri="{FF2B5EF4-FFF2-40B4-BE49-F238E27FC236}">
                <a16:creationId xmlns:a16="http://schemas.microsoft.com/office/drawing/2014/main" id="{4434DCA8-BC57-40AE-94D7-754460957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11">
            <a:extLst>
              <a:ext uri="{FF2B5EF4-FFF2-40B4-BE49-F238E27FC236}">
                <a16:creationId xmlns:a16="http://schemas.microsoft.com/office/drawing/2014/main" id="{E93A23A1-FB7B-4C57-8240-0B6015C1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36" y="28937"/>
            <a:ext cx="12188825" cy="6856214"/>
          </a:xfrm>
          <a:prstGeom prst="rect">
            <a:avLst/>
          </a:prstGeom>
        </p:spPr>
      </p:pic>
      <p:sp>
        <p:nvSpPr>
          <p:cNvPr id="45" name="Rectangle 13">
            <a:extLst>
              <a:ext uri="{FF2B5EF4-FFF2-40B4-BE49-F238E27FC236}">
                <a16:creationId xmlns:a16="http://schemas.microsoft.com/office/drawing/2014/main" id="{D43CA6E1-DE85-4998-B1CA-2B617EDF6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744" y="671208"/>
            <a:ext cx="10937716" cy="5551283"/>
          </a:xfrm>
          <a:prstGeom prst="rect">
            <a:avLst/>
          </a:prstGeom>
          <a:noFill/>
          <a:ln w="22225" cap="flat">
            <a:solidFill>
              <a:srgbClr val="F02423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6" name="Picture 15">
            <a:extLst>
              <a:ext uri="{FF2B5EF4-FFF2-40B4-BE49-F238E27FC236}">
                <a16:creationId xmlns:a16="http://schemas.microsoft.com/office/drawing/2014/main" id="{AD162A3C-D7A8-4B2A-94B1-73192CBC5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184" y="3174136"/>
            <a:ext cx="777240" cy="606425"/>
          </a:xfrm>
          <a:prstGeom prst="rect">
            <a:avLst/>
          </a:prstGeom>
        </p:spPr>
      </p:pic>
      <p:pic>
        <p:nvPicPr>
          <p:cNvPr id="5" name="Content Placeholder 4" descr="Chart, bar chart, histogram&#10;&#10;Description automatically generated">
            <a:extLst>
              <a:ext uri="{FF2B5EF4-FFF2-40B4-BE49-F238E27FC236}">
                <a16:creationId xmlns:a16="http://schemas.microsoft.com/office/drawing/2014/main" id="{91E6993F-0D8A-4445-92CF-20F191BBC88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5"/>
          <a:stretch>
            <a:fillRect/>
          </a:stretch>
        </p:blipFill>
        <p:spPr>
          <a:xfrm>
            <a:off x="3629652" y="877196"/>
            <a:ext cx="5200304" cy="5200304"/>
          </a:xfrm>
          <a:prstGeom prst="rect">
            <a:avLst/>
          </a:prstGeom>
        </p:spPr>
      </p:pic>
      <p:pic>
        <p:nvPicPr>
          <p:cNvPr id="47" name="Picture 17">
            <a:extLst>
              <a:ext uri="{FF2B5EF4-FFF2-40B4-BE49-F238E27FC236}">
                <a16:creationId xmlns:a16="http://schemas.microsoft.com/office/drawing/2014/main" id="{6B8F1012-6DEE-4829-9F32-620A71109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1437976" y="3174136"/>
            <a:ext cx="777240" cy="60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306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63958DE-3089-4707-A79D-8ADBDE597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6">
            <a:extLst>
              <a:ext uri="{FF2B5EF4-FFF2-40B4-BE49-F238E27FC236}">
                <a16:creationId xmlns:a16="http://schemas.microsoft.com/office/drawing/2014/main" id="{7C81077B-766D-44B3-909D-A26D42DA9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29962" cy="6856214"/>
            <a:chOff x="-15736" y="0"/>
            <a:chExt cx="12229962" cy="685621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CC93258-4B7E-4DC5-AE91-AFAAD833A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3" name="Rectangle 18">
              <a:extLst>
                <a:ext uri="{FF2B5EF4-FFF2-40B4-BE49-F238E27FC236}">
                  <a16:creationId xmlns:a16="http://schemas.microsoft.com/office/drawing/2014/main" id="{05610CE6-9E44-431C-9AFA-E552B5D5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B4315B7-9CDC-4449-9705-67DAFE6F7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2D66995-395F-42A2-AB99-8B0E853BA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EECAA9CB-E100-DB4D-B148-A1D73177A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4279" y="1041401"/>
            <a:ext cx="6528018" cy="2345264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240B7987-CD25-CF4D-BDAE-D81179D8D0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4279" y="3657597"/>
            <a:ext cx="6528018" cy="1320802"/>
          </a:xfrm>
        </p:spPr>
        <p:txBody>
          <a:bodyPr>
            <a:normAutofit/>
          </a:bodyPr>
          <a:lstStyle/>
          <a:p>
            <a:r>
              <a:rPr lang="en-US" sz="3600" dirty="0"/>
              <a:t>Questions</a:t>
            </a:r>
            <a:r>
              <a:rPr lang="en-US" dirty="0"/>
              <a:t>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A37648-F80B-6E45-A7EB-3CF1D754B7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9159" b="5"/>
          <a:stretch/>
        </p:blipFill>
        <p:spPr>
          <a:xfrm>
            <a:off x="1081874" y="1041400"/>
            <a:ext cx="3059206" cy="4775200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C4AED10-D735-4820-BE3F-7B5DE8BBC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82168" y="3522131"/>
            <a:ext cx="64922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916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E4703-BFCD-7B40-8ACB-C85A564D0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/>
              <a:t>Source of Data.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FF485-4D50-E642-97F5-ACBE696F5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56932"/>
            <a:ext cx="6256866" cy="3318936"/>
          </a:xfrm>
        </p:spPr>
        <p:txBody>
          <a:bodyPr>
            <a:normAutofit/>
          </a:bodyPr>
          <a:lstStyle/>
          <a:p>
            <a:r>
              <a:rPr lang="en-US" dirty="0"/>
              <a:t>New Zealand Ministry of Health </a:t>
            </a:r>
          </a:p>
          <a:p>
            <a:pPr lvl="1"/>
            <a:r>
              <a:rPr lang="en-US" dirty="0"/>
              <a:t>Annual Mental Health service Reports since 2002.</a:t>
            </a:r>
          </a:p>
          <a:p>
            <a:pPr lvl="1"/>
            <a:r>
              <a:rPr lang="en-US" dirty="0"/>
              <a:t>Information about service usage.</a:t>
            </a:r>
          </a:p>
          <a:p>
            <a:pPr lvl="2"/>
            <a:r>
              <a:rPr lang="en-US" dirty="0"/>
              <a:t>Age, Gender, Ethnic Group.</a:t>
            </a:r>
          </a:p>
          <a:p>
            <a:pPr lvl="2"/>
            <a:r>
              <a:rPr lang="en-US" dirty="0"/>
              <a:t>Service Usage per Region.</a:t>
            </a:r>
          </a:p>
          <a:p>
            <a:pPr lvl="2"/>
            <a:r>
              <a:rPr lang="en-US" dirty="0"/>
              <a:t>Type of service (Depression, Addiction, etc.)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CB5D0-8E62-C343-AE85-B77DE70358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98" r="18690" b="-1"/>
          <a:stretch/>
        </p:blipFill>
        <p:spPr>
          <a:xfrm>
            <a:off x="8085026" y="2701180"/>
            <a:ext cx="2739728" cy="2852640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355872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72F6A24-139E-4EB5-86D2-431F42EF8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963AE85-BE5D-4975-BACF-DDDCC9C2A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E7751F0-16BF-4A9D-B778-5D46B92B4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D755924-121A-47AA-8613-995D4108B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4D2AFDA-19BE-4455-830E-1541E5D7B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FB15EBF-E414-4E00-87E7-700A78A60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B8C8FA-340B-024D-9058-4FD1DD8A0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982132"/>
            <a:ext cx="4802185" cy="1303867"/>
          </a:xfrm>
        </p:spPr>
        <p:txBody>
          <a:bodyPr>
            <a:normAutofit/>
          </a:bodyPr>
          <a:lstStyle/>
          <a:p>
            <a:r>
              <a:rPr lang="en-US" dirty="0"/>
              <a:t>The Wrangle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DA5B05-DD14-4860-AC45-02A8D2EE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4517009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797B5C-1025-744D-BB30-7CF1EACAF7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838" b="8584"/>
          <a:stretch/>
        </p:blipFill>
        <p:spPr>
          <a:xfrm>
            <a:off x="1213227" y="1514023"/>
            <a:ext cx="4196969" cy="367145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BE37AC-AD36-4C42-9B8C-C5500F4E7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2" y="2400639"/>
            <a:ext cx="48021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0F26D531-EFC8-425C-BE90-0460C788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2" y="2556932"/>
            <a:ext cx="4802184" cy="2090015"/>
          </a:xfrm>
        </p:spPr>
        <p:txBody>
          <a:bodyPr>
            <a:normAutofit/>
          </a:bodyPr>
          <a:lstStyle/>
          <a:p>
            <a:r>
              <a:rPr lang="en-US" dirty="0"/>
              <a:t>Multi Sheet Excel Files</a:t>
            </a:r>
          </a:p>
          <a:p>
            <a:r>
              <a:rPr lang="en-US" dirty="0"/>
              <a:t>Key information spread over multiple sheets.</a:t>
            </a:r>
          </a:p>
          <a:p>
            <a:r>
              <a:rPr lang="en-US" dirty="0"/>
              <a:t>Changing format every few years.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087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0">
            <a:extLst>
              <a:ext uri="{FF2B5EF4-FFF2-40B4-BE49-F238E27FC236}">
                <a16:creationId xmlns:a16="http://schemas.microsoft.com/office/drawing/2014/main" id="{F5F01BD1-E3CB-4562-A77C-00A3ED246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12">
            <a:extLst>
              <a:ext uri="{FF2B5EF4-FFF2-40B4-BE49-F238E27FC236}">
                <a16:creationId xmlns:a16="http://schemas.microsoft.com/office/drawing/2014/main" id="{492030E9-8BC2-4840-8C6B-991B68C51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51493CA-1EAE-4C5B-9C46-8437DD51C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1B01891-F01D-4D0D-A631-E29F0EA8E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8B1DE3F-E4E6-4E5E-9213-CB6C7AA92C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AFE6BB3-9290-46EA-8067-AA9277C70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EF6223-0D61-EB43-BA43-0B62911B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508" y="982132"/>
            <a:ext cx="6270090" cy="130386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Our Approach.</a:t>
            </a:r>
          </a:p>
        </p:txBody>
      </p:sp>
      <p:sp>
        <p:nvSpPr>
          <p:cNvPr id="24" name="Rectangle 18">
            <a:extLst>
              <a:ext uri="{FF2B5EF4-FFF2-40B4-BE49-F238E27FC236}">
                <a16:creationId xmlns:a16="http://schemas.microsoft.com/office/drawing/2014/main" id="{75325209-1BB3-4A1C-97C2-17DCDC165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3059206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9E8148-1BC5-254D-8539-8A06F9E69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506" y="1250696"/>
            <a:ext cx="2615786" cy="4055822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3EE5F5-AF73-46E3-90B6-27EEFDAC35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26508" y="2400639"/>
            <a:ext cx="627008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09D536B-1B19-4039-A735-00CCCAB65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482" y="2556932"/>
            <a:ext cx="6260114" cy="33189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Unify sources of information.</a:t>
            </a:r>
          </a:p>
          <a:p>
            <a:r>
              <a:rPr lang="en-US" dirty="0">
                <a:solidFill>
                  <a:srgbClr val="262626"/>
                </a:solidFill>
              </a:rPr>
              <a:t>Continuous access to incremental datasets.</a:t>
            </a:r>
          </a:p>
          <a:p>
            <a:r>
              <a:rPr lang="en-US" dirty="0">
                <a:solidFill>
                  <a:srgbClr val="262626"/>
                </a:solidFill>
              </a:rPr>
              <a:t>Provide a full dataset. </a:t>
            </a:r>
          </a:p>
        </p:txBody>
      </p:sp>
    </p:spTree>
    <p:extLst>
      <p:ext uri="{BB962C8B-B14F-4D97-AF65-F5344CB8AC3E}">
        <p14:creationId xmlns:p14="http://schemas.microsoft.com/office/powerpoint/2010/main" val="3348899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21B53-2826-E546-AB5B-D8B794710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/>
              <a:t>Download all the files!</a:t>
            </a:r>
          </a:p>
        </p:txBody>
      </p:sp>
      <p:pic>
        <p:nvPicPr>
          <p:cNvPr id="7" name="Content Placeholder 6" descr="Logo, company name&#10;&#10;Description automatically generated">
            <a:extLst>
              <a:ext uri="{FF2B5EF4-FFF2-40B4-BE49-F238E27FC236}">
                <a16:creationId xmlns:a16="http://schemas.microsoft.com/office/drawing/2014/main" id="{93CDBB0E-0C80-AD47-9DF8-4169070B65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0356" y="646794"/>
            <a:ext cx="2622432" cy="1639205"/>
          </a:xfrm>
        </p:spPr>
      </p:pic>
      <p:pic>
        <p:nvPicPr>
          <p:cNvPr id="5" name="Content Placeholder 4" descr="Shape&#10;&#10;Description automatically generated">
            <a:extLst>
              <a:ext uri="{FF2B5EF4-FFF2-40B4-BE49-F238E27FC236}">
                <a16:creationId xmlns:a16="http://schemas.microsoft.com/office/drawing/2014/main" id="{E14B735F-26DC-E14C-BF7F-473FD5AABE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842" r="15732" b="3"/>
          <a:stretch/>
        </p:blipFill>
        <p:spPr>
          <a:xfrm>
            <a:off x="8085026" y="2701180"/>
            <a:ext cx="2739728" cy="2852640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095F6337-0252-B245-8FDA-E33321579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992" y="2570260"/>
            <a:ext cx="4398733" cy="2001742"/>
          </a:xfrm>
          <a:prstGeom prst="rect">
            <a:avLst/>
          </a:prstGeom>
        </p:spPr>
      </p:pic>
      <p:pic>
        <p:nvPicPr>
          <p:cNvPr id="23" name="Picture 22" descr="Text&#10;&#10;Description automatically generated with low confidence">
            <a:extLst>
              <a:ext uri="{FF2B5EF4-FFF2-40B4-BE49-F238E27FC236}">
                <a16:creationId xmlns:a16="http://schemas.microsoft.com/office/drawing/2014/main" id="{B22CDC05-AA8C-8E43-A64E-7B1E881014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8940" y="2621337"/>
            <a:ext cx="354120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395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AD778-585B-A740-B2BD-323022A27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DOM</a:t>
            </a:r>
            <a:endParaRPr lang="en-US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99D7FDE-3647-7C4D-B200-9AA29A8370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1858" y="2413416"/>
            <a:ext cx="8328283" cy="3792512"/>
          </a:xfrm>
        </p:spPr>
      </p:pic>
    </p:spTree>
    <p:extLst>
      <p:ext uri="{BB962C8B-B14F-4D97-AF65-F5344CB8AC3E}">
        <p14:creationId xmlns:p14="http://schemas.microsoft.com/office/powerpoint/2010/main" val="126374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A0AEC-9B33-CD4E-950D-704A2428C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Problem.	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64E25C1-2136-934A-BEA1-32C1382FFA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1951" y="2443397"/>
            <a:ext cx="7248098" cy="3852472"/>
          </a:xfrm>
        </p:spPr>
      </p:pic>
    </p:spTree>
    <p:extLst>
      <p:ext uri="{BB962C8B-B14F-4D97-AF65-F5344CB8AC3E}">
        <p14:creationId xmlns:p14="http://schemas.microsoft.com/office/powerpoint/2010/main" val="19409512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664</TotalTime>
  <Words>232</Words>
  <Application>Microsoft Macintosh PowerPoint</Application>
  <PresentationFormat>Widescreen</PresentationFormat>
  <Paragraphs>49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Garamond</vt:lpstr>
      <vt:lpstr>Organic</vt:lpstr>
      <vt:lpstr>Mental Health in NZ</vt:lpstr>
      <vt:lpstr>Background</vt:lpstr>
      <vt:lpstr>PowerPoint Presentation</vt:lpstr>
      <vt:lpstr>Source of Data.</vt:lpstr>
      <vt:lpstr>The Wrangle</vt:lpstr>
      <vt:lpstr>Our Approach.</vt:lpstr>
      <vt:lpstr>Download all the files!</vt:lpstr>
      <vt:lpstr>The DOM</vt:lpstr>
      <vt:lpstr>Our First Problem. </vt:lpstr>
      <vt:lpstr>Cleaning the Files.</vt:lpstr>
      <vt:lpstr>Analyzing the data 1.0</vt:lpstr>
      <vt:lpstr>Analyzing the data 1.1</vt:lpstr>
      <vt:lpstr>Analyzing the data 1.2</vt:lpstr>
      <vt:lpstr>Our first Wide Dataset.</vt:lpstr>
      <vt:lpstr>Our first Long Dataset </vt:lpstr>
      <vt:lpstr>Important Note: NOT THE SAME.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DHB Usage Information </vt:lpstr>
      <vt:lpstr>DHB Usage Information  </vt:lpstr>
      <vt:lpstr>DHB Usage Information</vt:lpstr>
      <vt:lpstr>Our Data Frame.</vt:lpstr>
      <vt:lpstr>A little trick to solve the last slide.</vt:lpstr>
      <vt:lpstr>Long Format. </vt:lpstr>
      <vt:lpstr>PowerPoint Presentation</vt:lpstr>
      <vt:lpstr>Users by Service.</vt:lpstr>
      <vt:lpstr>Users By Service 2.</vt:lpstr>
      <vt:lpstr>Long version.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Mental Health in NZ</dc:title>
  <dc:creator>Damian Sastre</dc:creator>
  <cp:lastModifiedBy>Damian Sastre</cp:lastModifiedBy>
  <cp:revision>3</cp:revision>
  <dcterms:created xsi:type="dcterms:W3CDTF">2021-10-18T01:57:29Z</dcterms:created>
  <dcterms:modified xsi:type="dcterms:W3CDTF">2021-10-25T13:26:11Z</dcterms:modified>
</cp:coreProperties>
</file>